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58" r:id="rId3"/>
    <p:sldId id="269" r:id="rId4"/>
    <p:sldId id="270" r:id="rId5"/>
    <p:sldId id="271" r:id="rId6"/>
    <p:sldId id="272" r:id="rId7"/>
    <p:sldId id="273" r:id="rId8"/>
    <p:sldId id="274" r:id="rId9"/>
    <p:sldId id="276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W3D1 – DataViz Lecture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dirty="0"/>
              <a:t>LHL DS Bootcamp July 2020</a:t>
            </a:r>
            <a:br>
              <a:rPr lang="en-US" sz="2800" dirty="0"/>
            </a:br>
            <a:r>
              <a:rPr lang="en-US" sz="2800" dirty="0"/>
              <a:t>Arunabh Singh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8B0A-6CCA-459B-9737-174C8BEB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What’s wrong 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AA018E-4B37-4CAC-A9AE-E4D5BA745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123" y="2076450"/>
            <a:ext cx="9220229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73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8B0A-6CCA-459B-9737-174C8BEB3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831" y="120072"/>
            <a:ext cx="10353762" cy="1257300"/>
          </a:xfrm>
        </p:spPr>
        <p:txBody>
          <a:bodyPr/>
          <a:lstStyle/>
          <a:p>
            <a:r>
              <a:rPr lang="en-IN" dirty="0"/>
              <a:t>See anything incorrect?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F8DB7-2B42-41AB-88CD-388333BCC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428" y="1563140"/>
            <a:ext cx="8643143" cy="474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00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8B0A-6CCA-459B-9737-174C8BEB3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831" y="120072"/>
            <a:ext cx="10353762" cy="1257300"/>
          </a:xfrm>
        </p:spPr>
        <p:txBody>
          <a:bodyPr/>
          <a:lstStyle/>
          <a:p>
            <a:r>
              <a:rPr lang="en-IN" dirty="0"/>
              <a:t>Bad at Math!!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6184BB-0074-4203-A0F5-174C277F3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64" y="1377372"/>
            <a:ext cx="8715952" cy="488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86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8B0A-6CCA-459B-9737-174C8BEB3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63" y="120072"/>
            <a:ext cx="10270029" cy="979055"/>
          </a:xfrm>
        </p:spPr>
        <p:txBody>
          <a:bodyPr/>
          <a:lstStyle/>
          <a:p>
            <a:r>
              <a:rPr lang="en-IN" dirty="0"/>
              <a:t>Media and Maths!!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6184BB-0074-4203-A0F5-174C277F3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7372"/>
            <a:ext cx="6016168" cy="36307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46C853-699E-4E3C-B866-7DEB9F23B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450" y="1377372"/>
            <a:ext cx="5048481" cy="363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24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8B0A-6CCA-459B-9737-174C8BEB3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63" y="120072"/>
            <a:ext cx="10270029" cy="979055"/>
          </a:xfrm>
        </p:spPr>
        <p:txBody>
          <a:bodyPr/>
          <a:lstStyle/>
          <a:p>
            <a:r>
              <a:rPr lang="en-IN" dirty="0"/>
              <a:t>Nice Pie Chart eh!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E8D1A-CA7F-4236-A981-87C0877F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859" y="1215591"/>
            <a:ext cx="84201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21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8B0A-6CCA-459B-9737-174C8BEB3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63" y="120072"/>
            <a:ext cx="10270029" cy="979055"/>
          </a:xfrm>
        </p:spPr>
        <p:txBody>
          <a:bodyPr/>
          <a:lstStyle/>
          <a:p>
            <a:r>
              <a:rPr lang="en-IN" dirty="0"/>
              <a:t>Pie Charts just get a bad rep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3E273-88A3-425F-8DDA-849935F05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81" y="1274618"/>
            <a:ext cx="4838555" cy="5080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5459AD-C5DE-4E7F-A22A-B17DCDA3C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254" y="1259420"/>
            <a:ext cx="6110431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4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BCF1-5512-48B1-B53A-B447C284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other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4B83F-ACD2-4251-9225-0D5F86308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3" y="1705768"/>
            <a:ext cx="5450060" cy="4185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66C203-6199-4257-834F-874D4F7E2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359" y="1705768"/>
            <a:ext cx="5450060" cy="418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62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BCF1-5512-48B1-B53A-B447C284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550" y="277090"/>
            <a:ext cx="10353762" cy="711200"/>
          </a:xfrm>
        </p:spPr>
        <p:txBody>
          <a:bodyPr>
            <a:normAutofit fontScale="90000"/>
          </a:bodyPr>
          <a:lstStyle/>
          <a:p>
            <a:r>
              <a:rPr lang="en-IN" dirty="0"/>
              <a:t>Less obvious 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12A91B-9249-40A0-A35E-7EF1CC71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52" y="1354570"/>
            <a:ext cx="5232257" cy="4019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24B762-7FD4-483D-BC41-96A2BA40E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415" y="1354570"/>
            <a:ext cx="5133636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39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BCF1-5512-48B1-B53A-B447C284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820" y="230909"/>
            <a:ext cx="10353762" cy="1257300"/>
          </a:xfrm>
        </p:spPr>
        <p:txBody>
          <a:bodyPr/>
          <a:lstStyle/>
          <a:p>
            <a:r>
              <a:rPr lang="en-IN" dirty="0"/>
              <a:t>Scale always matters!! Period!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B3DFE-2D41-4465-891C-8E092690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9" y="1604530"/>
            <a:ext cx="5422351" cy="450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E8288F-EE65-495F-9EB8-9776BC80C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684" y="1604530"/>
            <a:ext cx="4664771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18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BCF1-5512-48B1-B53A-B447C284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820" y="230909"/>
            <a:ext cx="10353762" cy="1257300"/>
          </a:xfrm>
        </p:spPr>
        <p:txBody>
          <a:bodyPr/>
          <a:lstStyle/>
          <a:p>
            <a:r>
              <a:rPr lang="en-IN" dirty="0"/>
              <a:t>Scale always matters!! Period!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B3DFE-2D41-4465-891C-8E092690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9" y="1604530"/>
            <a:ext cx="5422351" cy="450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E8288F-EE65-495F-9EB8-9776BC80C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684" y="1604530"/>
            <a:ext cx="4664771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20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563418"/>
          </a:xfrm>
        </p:spPr>
        <p:txBody>
          <a:bodyPr>
            <a:normAutofit fontScale="90000"/>
          </a:bodyPr>
          <a:lstStyle/>
          <a:p>
            <a:r>
              <a:rPr lang="en-US" dirty="0"/>
              <a:t>Why Data Visualization?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51B88A-6CA9-41BD-BD96-44933EA03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39274"/>
            <a:ext cx="10353762" cy="4451926"/>
          </a:xfrm>
        </p:spPr>
        <p:txBody>
          <a:bodyPr/>
          <a:lstStyle/>
          <a:p>
            <a:r>
              <a:rPr lang="en-IN" dirty="0"/>
              <a:t>A picture is worth a thousand words.</a:t>
            </a:r>
          </a:p>
          <a:p>
            <a:r>
              <a:rPr lang="en-IN" dirty="0"/>
              <a:t>A high level representation of data. </a:t>
            </a:r>
          </a:p>
          <a:p>
            <a:r>
              <a:rPr lang="en-IN" dirty="0"/>
              <a:t>Be able to spot mistakes easy to overlook</a:t>
            </a:r>
          </a:p>
          <a:p>
            <a:r>
              <a:rPr lang="en-IN" dirty="0"/>
              <a:t>Understanding the market audience ( Marketing, Politics, and Sales).</a:t>
            </a:r>
          </a:p>
          <a:p>
            <a:r>
              <a:rPr lang="en-IN"/>
              <a:t>Predicting trend ( Time Series)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DFC1-6CE8-4913-A0F3-0578B6942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77" y="147782"/>
            <a:ext cx="10353762" cy="526473"/>
          </a:xfrm>
        </p:spPr>
        <p:txBody>
          <a:bodyPr>
            <a:normAutofit fontScale="90000"/>
          </a:bodyPr>
          <a:lstStyle/>
          <a:p>
            <a:r>
              <a:rPr lang="en-IN" dirty="0"/>
              <a:t>Design Principles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155C-2D40-4E5D-B416-6FB57EF0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23" y="790981"/>
            <a:ext cx="5165004" cy="3134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471B23-1FAF-42E3-AA9A-49160EC38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564" y="821442"/>
            <a:ext cx="4817484" cy="3007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65B45C-0557-4CDA-90C6-3F01232B4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143" y="4461162"/>
            <a:ext cx="4126131" cy="2330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DDCEE3-13CF-4E03-A0CC-28E085FCC37B}"/>
              </a:ext>
            </a:extLst>
          </p:cNvPr>
          <p:cNvSpPr txBox="1"/>
          <p:nvPr/>
        </p:nvSpPr>
        <p:spPr>
          <a:xfrm>
            <a:off x="1514764" y="3925454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Symmetrical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4B79A-0E1E-4794-A981-D3C8149962F2}"/>
              </a:ext>
            </a:extLst>
          </p:cNvPr>
          <p:cNvSpPr txBox="1"/>
          <p:nvPr/>
        </p:nvSpPr>
        <p:spPr>
          <a:xfrm>
            <a:off x="8589818" y="3960422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Asymmetrical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AD9A3-6FAA-4DFE-B332-B91399F7824E}"/>
              </a:ext>
            </a:extLst>
          </p:cNvPr>
          <p:cNvSpPr txBox="1"/>
          <p:nvPr/>
        </p:nvSpPr>
        <p:spPr>
          <a:xfrm>
            <a:off x="1713346" y="6340886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Radial</a:t>
            </a:r>
          </a:p>
        </p:txBody>
      </p:sp>
    </p:spTree>
    <p:extLst>
      <p:ext uri="{BB962C8B-B14F-4D97-AF65-F5344CB8AC3E}">
        <p14:creationId xmlns:p14="http://schemas.microsoft.com/office/powerpoint/2010/main" val="407989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83FF9-4250-412B-A13D-722D8D673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03200"/>
            <a:ext cx="10353762" cy="457201"/>
          </a:xfrm>
        </p:spPr>
        <p:txBody>
          <a:bodyPr>
            <a:normAutofit fontScale="90000"/>
          </a:bodyPr>
          <a:lstStyle/>
          <a:p>
            <a:r>
              <a:rPr lang="en-IN" dirty="0"/>
              <a:t>More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019ED-8D42-4F80-B241-6E36437C1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886691"/>
            <a:ext cx="10353762" cy="4904509"/>
          </a:xfrm>
        </p:spPr>
        <p:txBody>
          <a:bodyPr/>
          <a:lstStyle/>
          <a:p>
            <a:r>
              <a:rPr lang="en-IN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Emphasize –</a:t>
            </a:r>
            <a:r>
              <a:rPr lang="en-IN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 draw attention using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colors</a:t>
            </a:r>
            <a:r>
              <a:rPr lang="en-IN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, size, certain locations like top-left corner.</a:t>
            </a:r>
          </a:p>
          <a:p>
            <a:r>
              <a:rPr lang="en-IN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Movement – </a:t>
            </a:r>
            <a:r>
              <a:rPr lang="en-IN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Follow an ‘F ‘ pattern of reading for user and place topics in that fashion.</a:t>
            </a:r>
          </a:p>
          <a:p>
            <a:r>
              <a:rPr lang="en-IN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Movement – </a:t>
            </a:r>
            <a:r>
              <a:rPr lang="en-IN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Follow an ‘F ‘ pattern of reading for user and place topics in that fashion.</a:t>
            </a:r>
          </a:p>
          <a:p>
            <a:r>
              <a:rPr lang="en-IN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Pattern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>
                <a:solidFill>
                  <a:srgbClr val="FF0000"/>
                </a:solidFill>
                <a:latin typeface="Lato" panose="020F0502020204030203" pitchFamily="34" charset="0"/>
              </a:rPr>
              <a:t>-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US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establish a “pattern” by using similar objects, colors, and chart types to display the information. Disrupting the pattern naturally draws curiosity.</a:t>
            </a:r>
          </a:p>
          <a:p>
            <a:r>
              <a:rPr lang="en-US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Repetition, Proportion and Rhythm</a:t>
            </a:r>
            <a:endParaRPr lang="en-IN" dirty="0">
              <a:solidFill>
                <a:srgbClr val="FF0000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904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83FF9-4250-412B-A13D-722D8D673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03200"/>
            <a:ext cx="10353762" cy="457201"/>
          </a:xfrm>
        </p:spPr>
        <p:txBody>
          <a:bodyPr>
            <a:normAutofit fontScale="90000"/>
          </a:bodyPr>
          <a:lstStyle/>
          <a:p>
            <a:r>
              <a:rPr lang="en-IN" dirty="0"/>
              <a:t>Tufte’s Integrity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019ED-8D42-4F80-B241-6E36437C1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886691"/>
            <a:ext cx="10353762" cy="4904509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/>
              </a:rPr>
              <a:t>Representations of numbers should match their true proportions.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/>
              </a:rPr>
              <a:t>Labeling should be clear and detailed.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/>
              </a:rPr>
              <a:t>Designs should not vary from some ulterior motive, but show only data variations.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/>
              </a:rPr>
              <a:t>Well known units are best when representing money.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/>
              </a:rPr>
              <a:t>The number of dimensions represented should be the same as the number of dimensions in the data.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Open Sans"/>
              </a:rPr>
              <a:t>Representations should not imply an unintended context.</a:t>
            </a:r>
            <a:br>
              <a:rPr lang="en-US" b="0" i="0" dirty="0">
                <a:solidFill>
                  <a:srgbClr val="555555"/>
                </a:solidFill>
                <a:effectLst/>
                <a:latin typeface="Open Sans"/>
              </a:rPr>
            </a:br>
            <a:endParaRPr lang="en-IN" b="0" i="0" dirty="0">
              <a:solidFill>
                <a:schemeClr val="tx1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33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E46CB-3CE1-4E27-BFA0-FB75CF910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7018"/>
            <a:ext cx="10353762" cy="378691"/>
          </a:xfrm>
        </p:spPr>
        <p:txBody>
          <a:bodyPr>
            <a:normAutofit fontScale="90000"/>
          </a:bodyPr>
          <a:lstStyle/>
          <a:p>
            <a:r>
              <a:rPr lang="en-IN" dirty="0"/>
              <a:t>Lie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41605-1489-448F-A259-AB5C81B71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1091" y="1134485"/>
            <a:ext cx="2387498" cy="5192423"/>
          </a:xfrm>
        </p:spPr>
        <p:txBody>
          <a:bodyPr>
            <a:normAutofit/>
          </a:bodyPr>
          <a:lstStyle/>
          <a:p>
            <a:r>
              <a:rPr lang="en-IN" dirty="0"/>
              <a:t>Lie Factor  = Size of Effect in graph/Size of effect in Data.</a:t>
            </a:r>
          </a:p>
          <a:p>
            <a:r>
              <a:rPr lang="en-IN" dirty="0"/>
              <a:t>Lie Factor &gt; 1 means graph overstates the effect.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D1BB5-1886-40EF-8BA4-A6B66F4D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79" y="1134485"/>
            <a:ext cx="7991031" cy="528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11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2075E6-3E3A-4073-8B8D-153FB0D6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6" y="1775797"/>
            <a:ext cx="6867525" cy="4486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E46CB-3CE1-4E27-BFA0-FB75CF910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391503"/>
            <a:ext cx="10353762" cy="378691"/>
          </a:xfrm>
        </p:spPr>
        <p:txBody>
          <a:bodyPr>
            <a:noAutofit/>
          </a:bodyPr>
          <a:lstStyle/>
          <a:p>
            <a:r>
              <a:rPr lang="en-IN" sz="6600" dirty="0">
                <a:solidFill>
                  <a:srgbClr val="0070C0"/>
                </a:solidFill>
              </a:rPr>
              <a:t>Basic Type of Charts</a:t>
            </a:r>
          </a:p>
        </p:txBody>
      </p:sp>
    </p:spTree>
    <p:extLst>
      <p:ext uri="{BB962C8B-B14F-4D97-AF65-F5344CB8AC3E}">
        <p14:creationId xmlns:p14="http://schemas.microsoft.com/office/powerpoint/2010/main" val="1816850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3060-02D0-4E7F-B4BE-A48AF318E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53962"/>
            <a:ext cx="10353762" cy="560439"/>
          </a:xfrm>
        </p:spPr>
        <p:txBody>
          <a:bodyPr>
            <a:normAutofit fontScale="90000"/>
          </a:bodyPr>
          <a:lstStyle/>
          <a:p>
            <a:r>
              <a:rPr lang="en-IN" dirty="0"/>
              <a:t>Bar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A9D666-B15B-49D5-B2E2-2DAB016E7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930" y="1425677"/>
            <a:ext cx="8003458" cy="43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9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3060-02D0-4E7F-B4BE-A48AF318E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53962"/>
            <a:ext cx="10353762" cy="560439"/>
          </a:xfrm>
        </p:spPr>
        <p:txBody>
          <a:bodyPr>
            <a:normAutofit fontScale="90000"/>
          </a:bodyPr>
          <a:lstStyle/>
          <a:p>
            <a:r>
              <a:rPr lang="en-IN" dirty="0"/>
              <a:t>Scatterplot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DDFC5-99C3-420F-A69F-19A25F694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19" y="1126045"/>
            <a:ext cx="5678327" cy="4880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DF2549-4974-4CDA-97CD-72DC70EDB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44" y="1126045"/>
            <a:ext cx="5004621" cy="488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16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{08A6F1E2-9263-4725-89D5-1FFAC452AF3A}tf12214701</Template>
  <TotalTime>274</TotalTime>
  <Words>301</Words>
  <Application>Microsoft Office PowerPoint</Application>
  <PresentationFormat>Widescreen</PresentationFormat>
  <Paragraphs>41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Goudy Old Style</vt:lpstr>
      <vt:lpstr>Lato</vt:lpstr>
      <vt:lpstr>Open Sans</vt:lpstr>
      <vt:lpstr>Wingdings 2</vt:lpstr>
      <vt:lpstr>SlateVTI</vt:lpstr>
      <vt:lpstr>W3D1 – DataViz Lecture</vt:lpstr>
      <vt:lpstr>Why Data Visualization?</vt:lpstr>
      <vt:lpstr>Design Principles</vt:lpstr>
      <vt:lpstr>More Design Principles</vt:lpstr>
      <vt:lpstr>Tufte’s Integrity Principles</vt:lpstr>
      <vt:lpstr>Lie Factor</vt:lpstr>
      <vt:lpstr>Basic Type of Charts</vt:lpstr>
      <vt:lpstr>Bar Plot</vt:lpstr>
      <vt:lpstr>Scatterplot</vt:lpstr>
      <vt:lpstr>What’s wrong ?</vt:lpstr>
      <vt:lpstr>See anything incorrect? </vt:lpstr>
      <vt:lpstr>Bad at Math!!</vt:lpstr>
      <vt:lpstr>Media and Maths!!</vt:lpstr>
      <vt:lpstr>Nice Pie Chart eh!</vt:lpstr>
      <vt:lpstr>Pie Charts just get a bad rep</vt:lpstr>
      <vt:lpstr>Some other Examples</vt:lpstr>
      <vt:lpstr>Less obvious ones</vt:lpstr>
      <vt:lpstr>Scale always matters!! Period!</vt:lpstr>
      <vt:lpstr>Scale always matters!! Period!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W3D1 – DataViz Lecture</dc:title>
  <dc:creator>arunabh singh</dc:creator>
  <cp:lastModifiedBy>arunabh singh</cp:lastModifiedBy>
  <cp:revision>20</cp:revision>
  <dcterms:created xsi:type="dcterms:W3CDTF">2020-08-01T05:06:44Z</dcterms:created>
  <dcterms:modified xsi:type="dcterms:W3CDTF">2020-08-02T20:08:13Z</dcterms:modified>
</cp:coreProperties>
</file>